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2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83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2" autoAdjust="0"/>
    <p:restoredTop sz="92160" autoAdjust="0"/>
  </p:normalViewPr>
  <p:slideViewPr>
    <p:cSldViewPr snapToGrid="0">
      <p:cViewPr varScale="1">
        <p:scale>
          <a:sx n="118" d="100"/>
          <a:sy n="118" d="100"/>
        </p:scale>
        <p:origin x="240" y="5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2E23-7C8B-4B83-8AC2-5359F44224D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EB120B-A280-43FA-94D8-2AF07430D4E7}">
      <dgm:prSet/>
      <dgm:spPr/>
      <dgm:t>
        <a:bodyPr/>
        <a:lstStyle/>
        <a:p>
          <a:r>
            <a:rPr lang="en-US" dirty="0"/>
            <a:t>Sentiment Analysis of Tweets using </a:t>
          </a:r>
        </a:p>
      </dgm:t>
    </dgm:pt>
    <dgm:pt modelId="{062B05AB-A99B-4BC4-AE0A-6DF3EF822870}" type="parTrans" cxnId="{1941E8A8-72D8-44C9-8250-25DEFDC9721C}">
      <dgm:prSet/>
      <dgm:spPr/>
      <dgm:t>
        <a:bodyPr/>
        <a:lstStyle/>
        <a:p>
          <a:endParaRPr lang="en-US"/>
        </a:p>
      </dgm:t>
    </dgm:pt>
    <dgm:pt modelId="{05FA0D58-F6B2-4754-9F9B-93CD33AAAF53}" type="sibTrans" cxnId="{1941E8A8-72D8-44C9-8250-25DEFDC9721C}">
      <dgm:prSet/>
      <dgm:spPr/>
      <dgm:t>
        <a:bodyPr/>
        <a:lstStyle/>
        <a:p>
          <a:endParaRPr lang="en-US"/>
        </a:p>
      </dgm:t>
    </dgm:pt>
    <dgm:pt modelId="{5C70723E-78DC-4E22-B65B-7B73448659FC}">
      <dgm:prSet/>
      <dgm:spPr/>
      <dgm:t>
        <a:bodyPr/>
        <a:lstStyle/>
        <a:p>
          <a:r>
            <a:rPr lang="en-US" dirty="0"/>
            <a:t>#PfizerBioNTech hashtag</a:t>
          </a:r>
        </a:p>
      </dgm:t>
    </dgm:pt>
    <dgm:pt modelId="{F1A757E1-0AD2-4E14-9747-95C3EC9E00A6}" type="parTrans" cxnId="{1C3580B8-A946-437E-A414-46E3F368978B}">
      <dgm:prSet/>
      <dgm:spPr/>
      <dgm:t>
        <a:bodyPr/>
        <a:lstStyle/>
        <a:p>
          <a:endParaRPr lang="en-US"/>
        </a:p>
      </dgm:t>
    </dgm:pt>
    <dgm:pt modelId="{2796AE7C-F48B-4DD4-8FAF-FE44BEB2BA21}" type="sibTrans" cxnId="{1C3580B8-A946-437E-A414-46E3F368978B}">
      <dgm:prSet/>
      <dgm:spPr/>
      <dgm:t>
        <a:bodyPr/>
        <a:lstStyle/>
        <a:p>
          <a:endParaRPr lang="en-US"/>
        </a:p>
      </dgm:t>
    </dgm:pt>
    <dgm:pt modelId="{5CE19932-4A12-45F1-90D9-008A516DA6C2}">
      <dgm:prSet/>
      <dgm:spPr/>
      <dgm:t>
        <a:bodyPr/>
        <a:lstStyle/>
        <a:p>
          <a:r>
            <a:rPr lang="en-US" dirty="0"/>
            <a:t>Location/Time Information</a:t>
          </a:r>
        </a:p>
      </dgm:t>
    </dgm:pt>
    <dgm:pt modelId="{8D132DE3-5F95-4AA5-823A-D4087A342658}" type="parTrans" cxnId="{D0C772AA-E9CA-412B-B067-81B031D7C33A}">
      <dgm:prSet/>
      <dgm:spPr/>
      <dgm:t>
        <a:bodyPr/>
        <a:lstStyle/>
        <a:p>
          <a:endParaRPr lang="en-US"/>
        </a:p>
      </dgm:t>
    </dgm:pt>
    <dgm:pt modelId="{F8EE2944-7468-4B9B-8A84-1C0CC5899C98}" type="sibTrans" cxnId="{D0C772AA-E9CA-412B-B067-81B031D7C33A}">
      <dgm:prSet/>
      <dgm:spPr/>
      <dgm:t>
        <a:bodyPr/>
        <a:lstStyle/>
        <a:p>
          <a:endParaRPr lang="en-US"/>
        </a:p>
      </dgm:t>
    </dgm:pt>
    <dgm:pt modelId="{6047D8FF-9876-4EE9-9AC5-A35E15BFBE0D}">
      <dgm:prSet/>
      <dgm:spPr/>
      <dgm:t>
        <a:bodyPr/>
        <a:lstStyle/>
        <a:p>
          <a:r>
            <a:rPr lang="en-US" dirty="0"/>
            <a:t>Date Range: December 12, 2020 – March 13, 2021</a:t>
          </a:r>
        </a:p>
      </dgm:t>
    </dgm:pt>
    <dgm:pt modelId="{FB453EE9-8560-4A85-BA45-7ECB34653B76}" type="parTrans" cxnId="{8BAA89CD-4C46-4087-807C-2858E82DEA27}">
      <dgm:prSet/>
      <dgm:spPr/>
      <dgm:t>
        <a:bodyPr/>
        <a:lstStyle/>
        <a:p>
          <a:endParaRPr lang="en-US"/>
        </a:p>
      </dgm:t>
    </dgm:pt>
    <dgm:pt modelId="{77E3D475-7695-4409-9CE3-3720B07125AB}" type="sibTrans" cxnId="{8BAA89CD-4C46-4087-807C-2858E82DEA27}">
      <dgm:prSet/>
      <dgm:spPr/>
      <dgm:t>
        <a:bodyPr/>
        <a:lstStyle/>
        <a:p>
          <a:endParaRPr lang="en-US"/>
        </a:p>
      </dgm:t>
    </dgm:pt>
    <dgm:pt modelId="{2D9C187C-156C-4EBA-AE52-A596B24986AA}">
      <dgm:prSet/>
      <dgm:spPr/>
      <dgm:t>
        <a:bodyPr/>
        <a:lstStyle/>
        <a:p>
          <a:r>
            <a:rPr lang="en-US" dirty="0"/>
            <a:t>Dataset – Kaggle/ CDC/ US Census/ World Cities/ World Countries/ US States</a:t>
          </a:r>
        </a:p>
      </dgm:t>
    </dgm:pt>
    <dgm:pt modelId="{391B5811-C196-410D-A2D9-F7E0291080FD}" type="parTrans" cxnId="{7DD353C9-D481-4BFA-8462-F2A2BB36A5FE}">
      <dgm:prSet/>
      <dgm:spPr/>
      <dgm:t>
        <a:bodyPr/>
        <a:lstStyle/>
        <a:p>
          <a:endParaRPr lang="en-US"/>
        </a:p>
      </dgm:t>
    </dgm:pt>
    <dgm:pt modelId="{3D2A98A8-B24F-4784-A5C3-7B0842F51736}" type="sibTrans" cxnId="{7DD353C9-D481-4BFA-8462-F2A2BB36A5FE}">
      <dgm:prSet/>
      <dgm:spPr/>
      <dgm:t>
        <a:bodyPr/>
        <a:lstStyle/>
        <a:p>
          <a:endParaRPr lang="en-US"/>
        </a:p>
      </dgm:t>
    </dgm:pt>
    <dgm:pt modelId="{49D68705-0C6D-4134-AEE7-9100BCE202F3}">
      <dgm:prSet/>
      <dgm:spPr/>
      <dgm:t>
        <a:bodyPr/>
        <a:lstStyle/>
        <a:p>
          <a:r>
            <a:rPr lang="en-US" dirty="0"/>
            <a:t>Data Cleaning - R</a:t>
          </a:r>
        </a:p>
      </dgm:t>
    </dgm:pt>
    <dgm:pt modelId="{F381D7E2-B1DB-4325-9477-474C277ED126}" type="parTrans" cxnId="{9D9E1049-2F16-4824-969F-62F571F64D80}">
      <dgm:prSet/>
      <dgm:spPr/>
      <dgm:t>
        <a:bodyPr/>
        <a:lstStyle/>
        <a:p>
          <a:endParaRPr lang="en-US"/>
        </a:p>
      </dgm:t>
    </dgm:pt>
    <dgm:pt modelId="{68C325DC-434D-4505-86BA-55A677F4330A}" type="sibTrans" cxnId="{9D9E1049-2F16-4824-969F-62F571F64D80}">
      <dgm:prSet/>
      <dgm:spPr/>
      <dgm:t>
        <a:bodyPr/>
        <a:lstStyle/>
        <a:p>
          <a:endParaRPr lang="en-US"/>
        </a:p>
      </dgm:t>
    </dgm:pt>
    <dgm:pt modelId="{72E764D9-017E-4A0D-A422-B850D176ECA8}">
      <dgm:prSet/>
      <dgm:spPr/>
      <dgm:t>
        <a:bodyPr/>
        <a:lstStyle/>
        <a:p>
          <a:r>
            <a:rPr lang="en-US" dirty="0"/>
            <a:t>Sentiment Analysis: Amazon S3 + Amazon Comprehend NLP</a:t>
          </a:r>
        </a:p>
      </dgm:t>
    </dgm:pt>
    <dgm:pt modelId="{6FE3905F-17D4-4200-93D3-6A9666235D89}" type="parTrans" cxnId="{9D467820-0102-4303-8643-31E9BC9301B2}">
      <dgm:prSet/>
      <dgm:spPr/>
      <dgm:t>
        <a:bodyPr/>
        <a:lstStyle/>
        <a:p>
          <a:endParaRPr lang="en-US"/>
        </a:p>
      </dgm:t>
    </dgm:pt>
    <dgm:pt modelId="{8CEDF85D-CBAC-4998-9576-C9995C19AC5B}" type="sibTrans" cxnId="{9D467820-0102-4303-8643-31E9BC9301B2}">
      <dgm:prSet/>
      <dgm:spPr/>
      <dgm:t>
        <a:bodyPr/>
        <a:lstStyle/>
        <a:p>
          <a:endParaRPr lang="en-US"/>
        </a:p>
      </dgm:t>
    </dgm:pt>
    <dgm:pt modelId="{BE0226D6-1DFD-4CAD-A74F-34E831A95094}">
      <dgm:prSet/>
      <dgm:spPr/>
      <dgm:t>
        <a:bodyPr/>
        <a:lstStyle/>
        <a:p>
          <a:r>
            <a:rPr lang="en-US" dirty="0"/>
            <a:t>Data Visualization/EDA Conclusions - R</a:t>
          </a:r>
        </a:p>
      </dgm:t>
    </dgm:pt>
    <dgm:pt modelId="{67DBE172-AE3A-43FF-95FC-7FC7752C3A46}" type="parTrans" cxnId="{82BDBC2F-D4B5-4403-A5E3-248DCDF706C6}">
      <dgm:prSet/>
      <dgm:spPr/>
      <dgm:t>
        <a:bodyPr/>
        <a:lstStyle/>
        <a:p>
          <a:endParaRPr lang="en-US"/>
        </a:p>
      </dgm:t>
    </dgm:pt>
    <dgm:pt modelId="{0230F72A-BD10-40AE-8AAC-05DED58C27F7}" type="sibTrans" cxnId="{82BDBC2F-D4B5-4403-A5E3-248DCDF706C6}">
      <dgm:prSet/>
      <dgm:spPr/>
      <dgm:t>
        <a:bodyPr/>
        <a:lstStyle/>
        <a:p>
          <a:endParaRPr lang="en-US"/>
        </a:p>
      </dgm:t>
    </dgm:pt>
    <dgm:pt modelId="{6BD9D889-8684-5648-B383-2DDC8C3908E2}" type="pres">
      <dgm:prSet presAssocID="{C01E2E23-7C8B-4B83-8AC2-5359F44224D8}" presName="diagram" presStyleCnt="0">
        <dgm:presLayoutVars>
          <dgm:dir/>
          <dgm:resizeHandles val="exact"/>
        </dgm:presLayoutVars>
      </dgm:prSet>
      <dgm:spPr/>
    </dgm:pt>
    <dgm:pt modelId="{32C2D52F-EB70-E64E-99F8-E15F1B2D0D1E}" type="pres">
      <dgm:prSet presAssocID="{5DEB120B-A280-43FA-94D8-2AF07430D4E7}" presName="node" presStyleLbl="node1" presStyleIdx="0" presStyleCnt="6">
        <dgm:presLayoutVars>
          <dgm:bulletEnabled val="1"/>
        </dgm:presLayoutVars>
      </dgm:prSet>
      <dgm:spPr/>
    </dgm:pt>
    <dgm:pt modelId="{5DCA2837-B85C-1C43-8EB2-4586101FFBDF}" type="pres">
      <dgm:prSet presAssocID="{05FA0D58-F6B2-4754-9F9B-93CD33AAAF53}" presName="sibTrans" presStyleCnt="0"/>
      <dgm:spPr/>
    </dgm:pt>
    <dgm:pt modelId="{AD456404-D2B8-7843-A10B-D680630E9E86}" type="pres">
      <dgm:prSet presAssocID="{6047D8FF-9876-4EE9-9AC5-A35E15BFBE0D}" presName="node" presStyleLbl="node1" presStyleIdx="1" presStyleCnt="6">
        <dgm:presLayoutVars>
          <dgm:bulletEnabled val="1"/>
        </dgm:presLayoutVars>
      </dgm:prSet>
      <dgm:spPr/>
    </dgm:pt>
    <dgm:pt modelId="{EC8C8A82-9D3D-9940-96DB-7FDAFBD7E490}" type="pres">
      <dgm:prSet presAssocID="{77E3D475-7695-4409-9CE3-3720B07125AB}" presName="sibTrans" presStyleCnt="0"/>
      <dgm:spPr/>
    </dgm:pt>
    <dgm:pt modelId="{B5E6B5C2-AAB5-9B44-9DDC-0415A3CF5904}" type="pres">
      <dgm:prSet presAssocID="{2D9C187C-156C-4EBA-AE52-A596B24986AA}" presName="node" presStyleLbl="node1" presStyleIdx="2" presStyleCnt="6">
        <dgm:presLayoutVars>
          <dgm:bulletEnabled val="1"/>
        </dgm:presLayoutVars>
      </dgm:prSet>
      <dgm:spPr/>
    </dgm:pt>
    <dgm:pt modelId="{5906B030-585D-684C-87A8-F99C3214AEF8}" type="pres">
      <dgm:prSet presAssocID="{3D2A98A8-B24F-4784-A5C3-7B0842F51736}" presName="sibTrans" presStyleCnt="0"/>
      <dgm:spPr/>
    </dgm:pt>
    <dgm:pt modelId="{B6E184B4-42D4-7E41-A39B-A9BA6C04B243}" type="pres">
      <dgm:prSet presAssocID="{49D68705-0C6D-4134-AEE7-9100BCE202F3}" presName="node" presStyleLbl="node1" presStyleIdx="3" presStyleCnt="6">
        <dgm:presLayoutVars>
          <dgm:bulletEnabled val="1"/>
        </dgm:presLayoutVars>
      </dgm:prSet>
      <dgm:spPr/>
    </dgm:pt>
    <dgm:pt modelId="{5D60F3A8-9C6B-6A46-B635-D333132D15CA}" type="pres">
      <dgm:prSet presAssocID="{68C325DC-434D-4505-86BA-55A677F4330A}" presName="sibTrans" presStyleCnt="0"/>
      <dgm:spPr/>
    </dgm:pt>
    <dgm:pt modelId="{1A68C58A-B32A-CC4A-9947-7E020B5B98E3}" type="pres">
      <dgm:prSet presAssocID="{72E764D9-017E-4A0D-A422-B850D176ECA8}" presName="node" presStyleLbl="node1" presStyleIdx="4" presStyleCnt="6">
        <dgm:presLayoutVars>
          <dgm:bulletEnabled val="1"/>
        </dgm:presLayoutVars>
      </dgm:prSet>
      <dgm:spPr/>
    </dgm:pt>
    <dgm:pt modelId="{CC59BAA8-24FF-8045-9B2F-550E4B7AB695}" type="pres">
      <dgm:prSet presAssocID="{8CEDF85D-CBAC-4998-9576-C9995C19AC5B}" presName="sibTrans" presStyleCnt="0"/>
      <dgm:spPr/>
    </dgm:pt>
    <dgm:pt modelId="{E835356B-6C19-414D-8BE3-CE527153F147}" type="pres">
      <dgm:prSet presAssocID="{BE0226D6-1DFD-4CAD-A74F-34E831A9509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50F19-F5B4-BB42-B072-61DA5D15855B}" type="presOf" srcId="{49D68705-0C6D-4134-AEE7-9100BCE202F3}" destId="{B6E184B4-42D4-7E41-A39B-A9BA6C04B243}" srcOrd="0" destOrd="0" presId="urn:microsoft.com/office/officeart/2005/8/layout/default"/>
    <dgm:cxn modelId="{9D467820-0102-4303-8643-31E9BC9301B2}" srcId="{C01E2E23-7C8B-4B83-8AC2-5359F44224D8}" destId="{72E764D9-017E-4A0D-A422-B850D176ECA8}" srcOrd="4" destOrd="0" parTransId="{6FE3905F-17D4-4200-93D3-6A9666235D89}" sibTransId="{8CEDF85D-CBAC-4998-9576-C9995C19AC5B}"/>
    <dgm:cxn modelId="{82BDBC2F-D4B5-4403-A5E3-248DCDF706C6}" srcId="{C01E2E23-7C8B-4B83-8AC2-5359F44224D8}" destId="{BE0226D6-1DFD-4CAD-A74F-34E831A95094}" srcOrd="5" destOrd="0" parTransId="{67DBE172-AE3A-43FF-95FC-7FC7752C3A46}" sibTransId="{0230F72A-BD10-40AE-8AAC-05DED58C27F7}"/>
    <dgm:cxn modelId="{A1AFED46-9DC7-9148-B10D-0501936AB8EA}" type="presOf" srcId="{5C70723E-78DC-4E22-B65B-7B73448659FC}" destId="{32C2D52F-EB70-E64E-99F8-E15F1B2D0D1E}" srcOrd="0" destOrd="1" presId="urn:microsoft.com/office/officeart/2005/8/layout/default"/>
    <dgm:cxn modelId="{9D9E1049-2F16-4824-969F-62F571F64D80}" srcId="{C01E2E23-7C8B-4B83-8AC2-5359F44224D8}" destId="{49D68705-0C6D-4134-AEE7-9100BCE202F3}" srcOrd="3" destOrd="0" parTransId="{F381D7E2-B1DB-4325-9477-474C277ED126}" sibTransId="{68C325DC-434D-4505-86BA-55A677F4330A}"/>
    <dgm:cxn modelId="{9D658855-0F87-914B-83C3-873DEB15FCB1}" type="presOf" srcId="{C01E2E23-7C8B-4B83-8AC2-5359F44224D8}" destId="{6BD9D889-8684-5648-B383-2DDC8C3908E2}" srcOrd="0" destOrd="0" presId="urn:microsoft.com/office/officeart/2005/8/layout/default"/>
    <dgm:cxn modelId="{00C7E464-749D-2840-93E2-650706151557}" type="presOf" srcId="{5DEB120B-A280-43FA-94D8-2AF07430D4E7}" destId="{32C2D52F-EB70-E64E-99F8-E15F1B2D0D1E}" srcOrd="0" destOrd="0" presId="urn:microsoft.com/office/officeart/2005/8/layout/default"/>
    <dgm:cxn modelId="{1941E8A8-72D8-44C9-8250-25DEFDC9721C}" srcId="{C01E2E23-7C8B-4B83-8AC2-5359F44224D8}" destId="{5DEB120B-A280-43FA-94D8-2AF07430D4E7}" srcOrd="0" destOrd="0" parTransId="{062B05AB-A99B-4BC4-AE0A-6DF3EF822870}" sibTransId="{05FA0D58-F6B2-4754-9F9B-93CD33AAAF53}"/>
    <dgm:cxn modelId="{D0C772AA-E9CA-412B-B067-81B031D7C33A}" srcId="{5DEB120B-A280-43FA-94D8-2AF07430D4E7}" destId="{5CE19932-4A12-45F1-90D9-008A516DA6C2}" srcOrd="1" destOrd="0" parTransId="{8D132DE3-5F95-4AA5-823A-D4087A342658}" sibTransId="{F8EE2944-7468-4B9B-8A84-1C0CC5899C98}"/>
    <dgm:cxn modelId="{1C3580B8-A946-437E-A414-46E3F368978B}" srcId="{5DEB120B-A280-43FA-94D8-2AF07430D4E7}" destId="{5C70723E-78DC-4E22-B65B-7B73448659FC}" srcOrd="0" destOrd="0" parTransId="{F1A757E1-0AD2-4E14-9747-95C3EC9E00A6}" sibTransId="{2796AE7C-F48B-4DD4-8FAF-FE44BEB2BA21}"/>
    <dgm:cxn modelId="{441FC4C5-7862-4547-8698-195A6F6F05A1}" type="presOf" srcId="{2D9C187C-156C-4EBA-AE52-A596B24986AA}" destId="{B5E6B5C2-AAB5-9B44-9DDC-0415A3CF5904}" srcOrd="0" destOrd="0" presId="urn:microsoft.com/office/officeart/2005/8/layout/default"/>
    <dgm:cxn modelId="{7DD353C9-D481-4BFA-8462-F2A2BB36A5FE}" srcId="{C01E2E23-7C8B-4B83-8AC2-5359F44224D8}" destId="{2D9C187C-156C-4EBA-AE52-A596B24986AA}" srcOrd="2" destOrd="0" parTransId="{391B5811-C196-410D-A2D9-F7E0291080FD}" sibTransId="{3D2A98A8-B24F-4784-A5C3-7B0842F51736}"/>
    <dgm:cxn modelId="{8BAA89CD-4C46-4087-807C-2858E82DEA27}" srcId="{C01E2E23-7C8B-4B83-8AC2-5359F44224D8}" destId="{6047D8FF-9876-4EE9-9AC5-A35E15BFBE0D}" srcOrd="1" destOrd="0" parTransId="{FB453EE9-8560-4A85-BA45-7ECB34653B76}" sibTransId="{77E3D475-7695-4409-9CE3-3720B07125AB}"/>
    <dgm:cxn modelId="{8EE906D4-6038-B84D-A7EC-B4B5F1407836}" type="presOf" srcId="{5CE19932-4A12-45F1-90D9-008A516DA6C2}" destId="{32C2D52F-EB70-E64E-99F8-E15F1B2D0D1E}" srcOrd="0" destOrd="2" presId="urn:microsoft.com/office/officeart/2005/8/layout/default"/>
    <dgm:cxn modelId="{102E06DB-A542-0942-99D6-F767B2C29A0A}" type="presOf" srcId="{72E764D9-017E-4A0D-A422-B850D176ECA8}" destId="{1A68C58A-B32A-CC4A-9947-7E020B5B98E3}" srcOrd="0" destOrd="0" presId="urn:microsoft.com/office/officeart/2005/8/layout/default"/>
    <dgm:cxn modelId="{B60288E7-8DD5-0940-AEBD-5FF775D86BD0}" type="presOf" srcId="{BE0226D6-1DFD-4CAD-A74F-34E831A95094}" destId="{E835356B-6C19-414D-8BE3-CE527153F147}" srcOrd="0" destOrd="0" presId="urn:microsoft.com/office/officeart/2005/8/layout/default"/>
    <dgm:cxn modelId="{6EB5A1F2-2145-6546-8400-23C94F242B07}" type="presOf" srcId="{6047D8FF-9876-4EE9-9AC5-A35E15BFBE0D}" destId="{AD456404-D2B8-7843-A10B-D680630E9E86}" srcOrd="0" destOrd="0" presId="urn:microsoft.com/office/officeart/2005/8/layout/default"/>
    <dgm:cxn modelId="{5929A7F6-A337-B74D-891E-D8CDE5BBB7FD}" type="presParOf" srcId="{6BD9D889-8684-5648-B383-2DDC8C3908E2}" destId="{32C2D52F-EB70-E64E-99F8-E15F1B2D0D1E}" srcOrd="0" destOrd="0" presId="urn:microsoft.com/office/officeart/2005/8/layout/default"/>
    <dgm:cxn modelId="{8B39D64C-7FEA-6E43-963F-D440EA0ACF9A}" type="presParOf" srcId="{6BD9D889-8684-5648-B383-2DDC8C3908E2}" destId="{5DCA2837-B85C-1C43-8EB2-4586101FFBDF}" srcOrd="1" destOrd="0" presId="urn:microsoft.com/office/officeart/2005/8/layout/default"/>
    <dgm:cxn modelId="{59050A33-14A8-9640-BFE6-5781ADBD803C}" type="presParOf" srcId="{6BD9D889-8684-5648-B383-2DDC8C3908E2}" destId="{AD456404-D2B8-7843-A10B-D680630E9E86}" srcOrd="2" destOrd="0" presId="urn:microsoft.com/office/officeart/2005/8/layout/default"/>
    <dgm:cxn modelId="{7167C775-34C4-C94B-A915-1CD0C41042F6}" type="presParOf" srcId="{6BD9D889-8684-5648-B383-2DDC8C3908E2}" destId="{EC8C8A82-9D3D-9940-96DB-7FDAFBD7E490}" srcOrd="3" destOrd="0" presId="urn:microsoft.com/office/officeart/2005/8/layout/default"/>
    <dgm:cxn modelId="{10B951F1-0CE9-A04B-B0C6-D0822DC921A6}" type="presParOf" srcId="{6BD9D889-8684-5648-B383-2DDC8C3908E2}" destId="{B5E6B5C2-AAB5-9B44-9DDC-0415A3CF5904}" srcOrd="4" destOrd="0" presId="urn:microsoft.com/office/officeart/2005/8/layout/default"/>
    <dgm:cxn modelId="{0166BF23-825B-5449-A991-543D77679DB2}" type="presParOf" srcId="{6BD9D889-8684-5648-B383-2DDC8C3908E2}" destId="{5906B030-585D-684C-87A8-F99C3214AEF8}" srcOrd="5" destOrd="0" presId="urn:microsoft.com/office/officeart/2005/8/layout/default"/>
    <dgm:cxn modelId="{BEA61843-7818-2249-ABE4-DF99948F7C24}" type="presParOf" srcId="{6BD9D889-8684-5648-B383-2DDC8C3908E2}" destId="{B6E184B4-42D4-7E41-A39B-A9BA6C04B243}" srcOrd="6" destOrd="0" presId="urn:microsoft.com/office/officeart/2005/8/layout/default"/>
    <dgm:cxn modelId="{BFB67EA8-ADE5-7F49-8B46-C235A5862565}" type="presParOf" srcId="{6BD9D889-8684-5648-B383-2DDC8C3908E2}" destId="{5D60F3A8-9C6B-6A46-B635-D333132D15CA}" srcOrd="7" destOrd="0" presId="urn:microsoft.com/office/officeart/2005/8/layout/default"/>
    <dgm:cxn modelId="{FC819FDD-842C-404B-AB00-900B2A014494}" type="presParOf" srcId="{6BD9D889-8684-5648-B383-2DDC8C3908E2}" destId="{1A68C58A-B32A-CC4A-9947-7E020B5B98E3}" srcOrd="8" destOrd="0" presId="urn:microsoft.com/office/officeart/2005/8/layout/default"/>
    <dgm:cxn modelId="{12CBD130-ED1F-5A48-8A7C-1CAAC68FBF26}" type="presParOf" srcId="{6BD9D889-8684-5648-B383-2DDC8C3908E2}" destId="{CC59BAA8-24FF-8045-9B2F-550E4B7AB695}" srcOrd="9" destOrd="0" presId="urn:microsoft.com/office/officeart/2005/8/layout/default"/>
    <dgm:cxn modelId="{E751693B-B9B5-D145-BE4B-E6AEDF1DE273}" type="presParOf" srcId="{6BD9D889-8684-5648-B383-2DDC8C3908E2}" destId="{E835356B-6C19-414D-8BE3-CE527153F14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A5357907-A7F4-1F47-ACAC-D1A95A515FF7}" type="presOf" srcId="{EB5FE175-6B6D-4195-A86F-6DFA96778160}" destId="{ADE18D45-E3E4-4C40-8D6C-3AC62ACE8299}" srcOrd="1" destOrd="0" presId="urn:microsoft.com/office/officeart/2005/8/layout/process3"/>
    <dgm:cxn modelId="{1A944E17-6825-2F4F-AF94-55D20D1F78FE}" type="presOf" srcId="{FC3F60AA-06A8-428E-AE75-49F750714EAB}" destId="{9AFA4903-C1AC-4872-B8FC-33B461DA35FC}" srcOrd="0" destOrd="2" presId="urn:microsoft.com/office/officeart/2005/8/layout/process3"/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CA16F519-8D33-2A44-BE2E-95439E8B2A8F}" type="presOf" srcId="{CADE50C9-6A62-45AC-AF42-A90DC46A3209}" destId="{FDB6D5C0-0ED5-4B9D-9E48-126ED2C433C3}" srcOrd="0" destOrd="0" presId="urn:microsoft.com/office/officeart/2005/8/layout/process3"/>
    <dgm:cxn modelId="{3D13A52B-C05F-8A49-8C4E-43C10E9C8841}" type="presOf" srcId="{A4A10270-1AC9-4F57-86D9-6D99D6A7F393}" destId="{9AFA4903-C1AC-4872-B8FC-33B461DA35FC}" srcOrd="0" destOrd="3" presId="urn:microsoft.com/office/officeart/2005/8/layout/process3"/>
    <dgm:cxn modelId="{572F9D2C-66AD-484A-9069-415C9F0A244C}" type="presOf" srcId="{DC2DF88C-35A0-4E30-A3E4-E002DC34F521}" destId="{D297B747-A2CF-41E4-A59D-391BC474F135}" srcOrd="0" destOrd="0" presId="urn:microsoft.com/office/officeart/2005/8/layout/process3"/>
    <dgm:cxn modelId="{CEA38A2E-DF38-B248-A0A1-DCF9E4E64DE1}" type="presOf" srcId="{DF9FD532-8B13-446E-B6A3-59BDF574BCA8}" destId="{1526152F-906E-4121-A143-DD130A011105}" srcOrd="0" destOrd="2" presId="urn:microsoft.com/office/officeart/2005/8/layout/process3"/>
    <dgm:cxn modelId="{3B28BE33-75D1-9948-B202-ABCD63359D46}" type="presOf" srcId="{5F712884-449D-4DB5-9953-28B7C76B95EA}" destId="{EF3A946E-96B3-4628-91EB-8B0A2A37DDB1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5243C570-3DB5-D047-96A7-D6DF4BAC358C}" type="presOf" srcId="{981C2CD8-7E8A-4682-8B5A-A510268B34AC}" destId="{B29D4F23-83F6-4C7C-9B29-72BF90EFE2CC}" srcOrd="1" destOrd="0" presId="urn:microsoft.com/office/officeart/2005/8/layout/process3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5365172-78CA-6147-867C-B96B55DA5CB1}" type="presOf" srcId="{6C506586-A141-C846-BD46-EF9F46484170}" destId="{1526152F-906E-4121-A143-DD130A011105}" srcOrd="0" destOrd="1" presId="urn:microsoft.com/office/officeart/2005/8/layout/process3"/>
    <dgm:cxn modelId="{FD11CD72-E7BD-E947-8B54-BD952F9019A1}" type="presOf" srcId="{EB5FE175-6B6D-4195-A86F-6DFA96778160}" destId="{B4B2D37A-6F50-4E0F-B305-9EB4D512D773}" srcOrd="0" destOrd="0" presId="urn:microsoft.com/office/officeart/2005/8/layout/process3"/>
    <dgm:cxn modelId="{7CC20682-49FA-7A43-A68B-124270D70E17}" type="presOf" srcId="{DC2DF88C-35A0-4E30-A3E4-E002DC34F521}" destId="{ABF185BD-956E-4777-8763-980278E426BB}" srcOrd="1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8314F3A3-E323-7B41-BC6C-1695F53EFBD3}" type="presOf" srcId="{52FF9C34-A731-4FC5-BB66-774115B64D99}" destId="{9AFA4903-C1AC-4872-B8FC-33B461DA35FC}" srcOrd="0" destOrd="5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96DE6FAD-9A3B-B647-8A57-0517D10D5FCF}" type="presOf" srcId="{148B8F20-EED8-4B4A-B232-A1F486EFDD62}" destId="{9AFA4903-C1AC-4872-B8FC-33B461DA35FC}" srcOrd="0" destOrd="1" presId="urn:microsoft.com/office/officeart/2005/8/layout/process3"/>
    <dgm:cxn modelId="{DD8BFCB3-07FB-5342-AF6C-F373E650A4C1}" type="presOf" srcId="{3C06DC45-D510-48CC-B9DC-C19564791119}" destId="{9AFA4903-C1AC-4872-B8FC-33B461DA35FC}" srcOrd="0" destOrd="0" presId="urn:microsoft.com/office/officeart/2005/8/layout/process3"/>
    <dgm:cxn modelId="{E08149B5-10EC-384B-BC2B-35EDFD7BCE30}" type="presOf" srcId="{BF2DD24C-92F6-D34C-89CD-D3438743CC4D}" destId="{9AFA4903-C1AC-4872-B8FC-33B461DA35FC}" srcOrd="0" destOrd="4" presId="urn:microsoft.com/office/officeart/2005/8/layout/process3"/>
    <dgm:cxn modelId="{C0B66ABA-DAF5-8F4B-A42A-B8EE6DD23C93}" type="presOf" srcId="{981C2CD8-7E8A-4682-8B5A-A510268B34AC}" destId="{C084451C-3DBC-48CF-A871-B521FE90830A}" srcOrd="0" destOrd="0" presId="urn:microsoft.com/office/officeart/2005/8/layout/process3"/>
    <dgm:cxn modelId="{1C9C75BE-11EC-114A-907F-5B68C2A5C0D7}" type="presOf" srcId="{EB8B6DDB-E687-43A5-8B9A-CA9713EDB0FF}" destId="{1526152F-906E-4121-A143-DD130A011105}" srcOrd="0" destOrd="3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47A2BC3-C6A3-7C47-9BA9-7BCACF63830D}" type="presOf" srcId="{9A8AAA93-5B59-4C0B-B39F-6266E6F3AFC6}" destId="{032BAEB6-0FB1-4780-AF60-2EFB8C965C77}" srcOrd="0" destOrd="2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37360BC9-2BE0-4C48-B1A7-CA9756FD3D3A}" type="presOf" srcId="{1299C1B2-84D6-404F-AB36-295321BA3C7F}" destId="{1526152F-906E-4121-A143-DD130A011105}" srcOrd="0" destOrd="0" presId="urn:microsoft.com/office/officeart/2005/8/layout/process3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A81483D6-0039-B243-9022-42AC8D368C22}" type="presOf" srcId="{6CDF9A14-EC4D-423D-8617-1A66884F9114}" destId="{032BAEB6-0FB1-4780-AF60-2EFB8C965C77}" srcOrd="0" destOrd="0" presId="urn:microsoft.com/office/officeart/2005/8/layout/process3"/>
    <dgm:cxn modelId="{714F02DC-FDC9-F740-BF39-132D45A1A1DE}" type="presOf" srcId="{D7467A3A-2B78-4CDD-91C9-D96452997227}" destId="{84DC82A2-8D59-472B-BE22-46F053C16CD5}" srcOrd="0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593E6FE8-12D5-ED40-B706-DD40E8D63FEB}" type="presOf" srcId="{5F712884-449D-4DB5-9953-28B7C76B95EA}" destId="{E252839F-D941-4E3B-BA68-AC653DAEAE4C}" srcOrd="1" destOrd="0" presId="urn:microsoft.com/office/officeart/2005/8/layout/process3"/>
    <dgm:cxn modelId="{EE959FEB-0282-3148-8C1F-7D2DCEB3C2CA}" type="presOf" srcId="{D7467A3A-2B78-4CDD-91C9-D96452997227}" destId="{E38B4FCE-9678-4085-AB99-40595BD6EB1C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300B79FC-F68A-C641-B495-6D4F7031C771}" type="presOf" srcId="{CF1FE966-0BB0-47ED-84B3-EC7AB055925F}" destId="{032BAEB6-0FB1-4780-AF60-2EFB8C965C77}" srcOrd="0" destOrd="1" presId="urn:microsoft.com/office/officeart/2005/8/layout/process3"/>
    <dgm:cxn modelId="{F7C96D9E-C842-5C47-B0D6-6B8061224037}" type="presParOf" srcId="{FDB6D5C0-0ED5-4B9D-9E48-126ED2C433C3}" destId="{CFDB6B04-AAD5-42A2-8A40-C0EC4077F01E}" srcOrd="0" destOrd="0" presId="urn:microsoft.com/office/officeart/2005/8/layout/process3"/>
    <dgm:cxn modelId="{D8C0DD1E-5251-734A-9A3F-3F823E8F9421}" type="presParOf" srcId="{CFDB6B04-AAD5-42A2-8A40-C0EC4077F01E}" destId="{EF3A946E-96B3-4628-91EB-8B0A2A37DDB1}" srcOrd="0" destOrd="0" presId="urn:microsoft.com/office/officeart/2005/8/layout/process3"/>
    <dgm:cxn modelId="{A3A91D8D-DCD3-6747-9646-18B47D2C5C3D}" type="presParOf" srcId="{CFDB6B04-AAD5-42A2-8A40-C0EC4077F01E}" destId="{E252839F-D941-4E3B-BA68-AC653DAEAE4C}" srcOrd="1" destOrd="0" presId="urn:microsoft.com/office/officeart/2005/8/layout/process3"/>
    <dgm:cxn modelId="{D6E2ACE7-FD62-6F40-A697-B9CD4876EBF8}" type="presParOf" srcId="{CFDB6B04-AAD5-42A2-8A40-C0EC4077F01E}" destId="{9AFA4903-C1AC-4872-B8FC-33B461DA35FC}" srcOrd="2" destOrd="0" presId="urn:microsoft.com/office/officeart/2005/8/layout/process3"/>
    <dgm:cxn modelId="{341E0CD9-5DD9-1748-9A65-9D2EF8A536B4}" type="presParOf" srcId="{FDB6D5C0-0ED5-4B9D-9E48-126ED2C433C3}" destId="{B4B2D37A-6F50-4E0F-B305-9EB4D512D773}" srcOrd="1" destOrd="0" presId="urn:microsoft.com/office/officeart/2005/8/layout/process3"/>
    <dgm:cxn modelId="{477343A6-D305-3542-9A8E-964D5573A486}" type="presParOf" srcId="{B4B2D37A-6F50-4E0F-B305-9EB4D512D773}" destId="{ADE18D45-E3E4-4C40-8D6C-3AC62ACE8299}" srcOrd="0" destOrd="0" presId="urn:microsoft.com/office/officeart/2005/8/layout/process3"/>
    <dgm:cxn modelId="{5D4DDC33-9BEF-124B-AF48-ACB6BC85F3A1}" type="presParOf" srcId="{FDB6D5C0-0ED5-4B9D-9E48-126ED2C433C3}" destId="{4D30E82E-B1D1-4836-AA5D-2AD3F6A52082}" srcOrd="2" destOrd="0" presId="urn:microsoft.com/office/officeart/2005/8/layout/process3"/>
    <dgm:cxn modelId="{BD9DCF95-B6FE-CD4B-9F36-E87C8852B7E5}" type="presParOf" srcId="{4D30E82E-B1D1-4836-AA5D-2AD3F6A52082}" destId="{C084451C-3DBC-48CF-A871-B521FE90830A}" srcOrd="0" destOrd="0" presId="urn:microsoft.com/office/officeart/2005/8/layout/process3"/>
    <dgm:cxn modelId="{E737D142-4553-2C41-8514-8964048BBAAA}" type="presParOf" srcId="{4D30E82E-B1D1-4836-AA5D-2AD3F6A52082}" destId="{B29D4F23-83F6-4C7C-9B29-72BF90EFE2CC}" srcOrd="1" destOrd="0" presId="urn:microsoft.com/office/officeart/2005/8/layout/process3"/>
    <dgm:cxn modelId="{4215C6F9-EEF1-B646-BA9E-778EEB4EB59C}" type="presParOf" srcId="{4D30E82E-B1D1-4836-AA5D-2AD3F6A52082}" destId="{032BAEB6-0FB1-4780-AF60-2EFB8C965C77}" srcOrd="2" destOrd="0" presId="urn:microsoft.com/office/officeart/2005/8/layout/process3"/>
    <dgm:cxn modelId="{00084FA4-9A5B-5A4F-BEFF-2BA348B066CE}" type="presParOf" srcId="{FDB6D5C0-0ED5-4B9D-9E48-126ED2C433C3}" destId="{84DC82A2-8D59-472B-BE22-46F053C16CD5}" srcOrd="3" destOrd="0" presId="urn:microsoft.com/office/officeart/2005/8/layout/process3"/>
    <dgm:cxn modelId="{781AC6E1-6F48-0342-A0A5-94B433D94F00}" type="presParOf" srcId="{84DC82A2-8D59-472B-BE22-46F053C16CD5}" destId="{E38B4FCE-9678-4085-AB99-40595BD6EB1C}" srcOrd="0" destOrd="0" presId="urn:microsoft.com/office/officeart/2005/8/layout/process3"/>
    <dgm:cxn modelId="{9A0F092A-47F8-C041-8EB3-7C7326B22E0D}" type="presParOf" srcId="{FDB6D5C0-0ED5-4B9D-9E48-126ED2C433C3}" destId="{A7DAE057-DF90-4B1D-8997-39328454C8BF}" srcOrd="4" destOrd="0" presId="urn:microsoft.com/office/officeart/2005/8/layout/process3"/>
    <dgm:cxn modelId="{2E138C68-A06D-614D-802A-701A3567B5D3}" type="presParOf" srcId="{A7DAE057-DF90-4B1D-8997-39328454C8BF}" destId="{D297B747-A2CF-41E4-A59D-391BC474F135}" srcOrd="0" destOrd="0" presId="urn:microsoft.com/office/officeart/2005/8/layout/process3"/>
    <dgm:cxn modelId="{313C92A8-39C4-F54C-A017-9F975B6C8C6D}" type="presParOf" srcId="{A7DAE057-DF90-4B1D-8997-39328454C8BF}" destId="{ABF185BD-956E-4777-8763-980278E426BB}" srcOrd="1" destOrd="0" presId="urn:microsoft.com/office/officeart/2005/8/layout/process3"/>
    <dgm:cxn modelId="{7532DE81-5A02-0245-8A55-14651603E2B1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 dirty="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D52F-EB70-E64E-99F8-E15F1B2D0D1E}">
      <dsp:nvSpPr>
        <dsp:cNvPr id="0" name=""/>
        <dsp:cNvSpPr/>
      </dsp:nvSpPr>
      <dsp:spPr>
        <a:xfrm>
          <a:off x="0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 of Tweets using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#PfizerBioNTech hashtag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Location/Time Information</a:t>
          </a:r>
        </a:p>
      </dsp:txBody>
      <dsp:txXfrm>
        <a:off x="0" y="185737"/>
        <a:ext cx="3143249" cy="1885950"/>
      </dsp:txXfrm>
    </dsp:sp>
    <dsp:sp modelId="{AD456404-D2B8-7843-A10B-D680630E9E86}">
      <dsp:nvSpPr>
        <dsp:cNvPr id="0" name=""/>
        <dsp:cNvSpPr/>
      </dsp:nvSpPr>
      <dsp:spPr>
        <a:xfrm>
          <a:off x="3457575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Date Range: December 12, 2020 – March 13, 2021</a:t>
          </a:r>
        </a:p>
      </dsp:txBody>
      <dsp:txXfrm>
        <a:off x="3457575" y="185737"/>
        <a:ext cx="3143249" cy="1885950"/>
      </dsp:txXfrm>
    </dsp:sp>
    <dsp:sp modelId="{B5E6B5C2-AAB5-9B44-9DDC-0415A3CF5904}">
      <dsp:nvSpPr>
        <dsp:cNvPr id="0" name=""/>
        <dsp:cNvSpPr/>
      </dsp:nvSpPr>
      <dsp:spPr>
        <a:xfrm>
          <a:off x="6915149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– Kaggle/ CDC/ US Census/ World Cities/ World Countries/ US States</a:t>
          </a:r>
        </a:p>
      </dsp:txBody>
      <dsp:txXfrm>
        <a:off x="6915149" y="185737"/>
        <a:ext cx="3143249" cy="1885950"/>
      </dsp:txXfrm>
    </dsp:sp>
    <dsp:sp modelId="{B6E184B4-42D4-7E41-A39B-A9BA6C04B243}">
      <dsp:nvSpPr>
        <dsp:cNvPr id="0" name=""/>
        <dsp:cNvSpPr/>
      </dsp:nvSpPr>
      <dsp:spPr>
        <a:xfrm>
          <a:off x="0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Cleaning - R</a:t>
          </a:r>
        </a:p>
      </dsp:txBody>
      <dsp:txXfrm>
        <a:off x="0" y="2386012"/>
        <a:ext cx="3143249" cy="1885950"/>
      </dsp:txXfrm>
    </dsp:sp>
    <dsp:sp modelId="{1A68C58A-B32A-CC4A-9947-7E020B5B98E3}">
      <dsp:nvSpPr>
        <dsp:cNvPr id="0" name=""/>
        <dsp:cNvSpPr/>
      </dsp:nvSpPr>
      <dsp:spPr>
        <a:xfrm>
          <a:off x="3457575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Analysis: Amazon S3 + Amazon Comprehend NLP</a:t>
          </a:r>
        </a:p>
      </dsp:txBody>
      <dsp:txXfrm>
        <a:off x="3457575" y="2386012"/>
        <a:ext cx="3143249" cy="1885950"/>
      </dsp:txXfrm>
    </dsp:sp>
    <dsp:sp modelId="{E835356B-6C19-414D-8BE3-CE527153F147}">
      <dsp:nvSpPr>
        <dsp:cNvPr id="0" name=""/>
        <dsp:cNvSpPr/>
      </dsp:nvSpPr>
      <dsp:spPr>
        <a:xfrm>
          <a:off x="6915149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Visualization/EDA Conclusions - R</a:t>
          </a:r>
        </a:p>
      </dsp:txBody>
      <dsp:txXfrm>
        <a:off x="6915149" y="2386012"/>
        <a:ext cx="3143249" cy="1885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4/5/21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Mingyang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795B4C4-89DE-4C46-A048-79CEEA0F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1" y="1606550"/>
            <a:ext cx="61976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High frequency Hashtags over 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64BA8-5B3A-0248-AC32-B0AFA5660557}"/>
              </a:ext>
            </a:extLst>
          </p:cNvPr>
          <p:cNvSpPr txBox="1"/>
          <p:nvPr/>
        </p:nvSpPr>
        <p:spPr>
          <a:xfrm>
            <a:off x="2640132" y="6130847"/>
            <a:ext cx="76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(After extracting #PfizerBioNTech and other super high frequency words)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650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938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3" y="2780820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275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Why Sentiment Analysis on Pfizer?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Public perceptions about the vaccine remain as a challenge in many countries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Confidence in vaccines is important for achieving herd immunity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Misinformation can negatively impacting vaccine confidence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Analysis of public sentiment can assist medical and policy communities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Sentiment trend with time, geography, or events would be helpful for planning information campaign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1" y="2606820"/>
            <a:ext cx="4752109" cy="267306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0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C859483-813C-42D3-B6FA-429A86ED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48" y="2741458"/>
            <a:ext cx="3502152" cy="1600200"/>
          </a:xfrm>
        </p:spPr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6768-A424-9D4A-A687-3A1E4115F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6" r="9314"/>
          <a:stretch/>
        </p:blipFill>
        <p:spPr>
          <a:xfrm>
            <a:off x="4309872" y="10"/>
            <a:ext cx="7882128" cy="6857990"/>
          </a:xfrm>
          <a:prstGeom prst="rect">
            <a:avLst/>
          </a:prstGeom>
          <a:noFill/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C6FB0C-7C8A-CF4F-9A83-34A7A2CDDDE9}"/>
              </a:ext>
            </a:extLst>
          </p:cNvPr>
          <p:cNvSpPr txBox="1">
            <a:spLocks/>
          </p:cNvSpPr>
          <p:nvPr/>
        </p:nvSpPr>
        <p:spPr>
          <a:xfrm>
            <a:off x="4309872" y="4434830"/>
            <a:ext cx="3502152" cy="2423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Image source: https://</a:t>
            </a:r>
            <a:r>
              <a:rPr lang="en-US" sz="800" dirty="0" err="1"/>
              <a:t>thumbnails.texastribune.org</a:t>
            </a:r>
            <a:r>
              <a:rPr lang="en-US" sz="800" dirty="0"/>
              <a:t>/A4CVBQzge-TdxQPXqd1mCucNBB4=/850x570/smart/</a:t>
            </a:r>
            <a:r>
              <a:rPr lang="en-US" sz="800" dirty="0" err="1"/>
              <a:t>filters:format</a:t>
            </a:r>
            <a:r>
              <a:rPr lang="en-US" sz="800" dirty="0"/>
              <a:t>(</a:t>
            </a:r>
            <a:r>
              <a:rPr lang="en-US" sz="800" dirty="0" err="1"/>
              <a:t>webp</a:t>
            </a:r>
            <a:r>
              <a:rPr lang="en-US" sz="800" dirty="0"/>
              <a:t>):quality(75)/https://</a:t>
            </a:r>
            <a:r>
              <a:rPr lang="en-US" sz="800" dirty="0" err="1"/>
              <a:t>static.texastribune.org</a:t>
            </a:r>
            <a:r>
              <a:rPr lang="en-US" sz="800" dirty="0"/>
              <a:t>/media/files/108bfb2f2759929f1326a6cf5628968b/HTX%20COVID%20Vaccine%20AM%20TT%2011.jpg</a:t>
            </a:r>
          </a:p>
        </p:txBody>
      </p:sp>
    </p:spTree>
    <p:extLst>
      <p:ext uri="{BB962C8B-B14F-4D97-AF65-F5344CB8AC3E}">
        <p14:creationId xmlns:p14="http://schemas.microsoft.com/office/powerpoint/2010/main" val="207323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Figueiredo, A., Piatek, S.J. et al. Measuring the impact of COVID-19 vaccine misinformation on vaccination intent in the UK and USA. Nat Hum Behav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Figueiredo, A., Simas, C., Karafillakis,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Ahn, J., Atkinson, L. &amp; Kahlor, L. A. Effects of COVID-19misinformation on information seeking, avoidance, and processing: a multicountry comparative study. Sci Commun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Zollo, F., Scala, A., Betsch, C. &amp; Quattrociocchi,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4EB1A-7AF7-48E5-B42F-DB758ED1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407928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292739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user_name, user_location, user_followers,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user_description (427), user_location (1381), hashtags (1676)</a:t>
            </a:r>
          </a:p>
          <a:p>
            <a:r>
              <a:rPr lang="en-US" dirty="0"/>
              <a:t>Geographic Variables – next slide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urls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https://covid.cdc.gov/covid-data-tracker/#global-counts-rates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C77F9-B3CA-D847-999B-2A782632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323" y="1093510"/>
            <a:ext cx="7648202" cy="43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3146</TotalTime>
  <Words>1022</Words>
  <Application>Microsoft Macintosh PowerPoint</Application>
  <PresentationFormat>Widescreen</PresentationFormat>
  <Paragraphs>167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Science Project 16x9</vt:lpstr>
      <vt:lpstr>Pfizer Vaccine Tweets: A Sentiment Analysis</vt:lpstr>
      <vt:lpstr>Why Sentiment Analysis on Pfizer?</vt:lpstr>
      <vt:lpstr>Project Overview</vt:lpstr>
      <vt:lpstr>Workflow</vt:lpstr>
      <vt:lpstr>Tweets 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Questions?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Yu, Nick</cp:lastModifiedBy>
  <cp:revision>41</cp:revision>
  <dcterms:created xsi:type="dcterms:W3CDTF">2021-03-29T21:19:36Z</dcterms:created>
  <dcterms:modified xsi:type="dcterms:W3CDTF">2021-04-06T01:09:20Z</dcterms:modified>
</cp:coreProperties>
</file>